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5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E6E57B-F637-4152-A699-1CDAA28A1A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Ganztagsbetreuung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887591A-41F5-41B7-B4D7-ADA527540F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Informationsabend des Fördervereins, des Elternbeirats und der Schulleitung</a:t>
            </a:r>
          </a:p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39E7923-633C-451D-B71D-ADE3B93E8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1179" y="3307842"/>
            <a:ext cx="28003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855949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4C7E1E-A733-42AD-BADC-22CA19E3F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Sammlung / Austausch / Ins Gespräch kommen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AB2769-6BA8-48EA-AC21-8A49EC615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975348"/>
          </a:xfrm>
        </p:spPr>
        <p:txBody>
          <a:bodyPr/>
          <a:lstStyle/>
          <a:p>
            <a:r>
              <a:rPr lang="de-DE" sz="5400" dirty="0">
                <a:latin typeface="Arial" panose="020B0604020202020204" pitchFamily="34" charset="0"/>
                <a:cs typeface="Arial" panose="020B0604020202020204" pitchFamily="34" charset="0"/>
              </a:rPr>
              <a:t>Austauschrunden:</a:t>
            </a:r>
          </a:p>
          <a:p>
            <a:pPr>
              <a:buFontTx/>
              <a:buChar char="-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Austausch</a:t>
            </a:r>
          </a:p>
          <a:p>
            <a:pPr>
              <a:buFontTx/>
              <a:buChar char="-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Fragen</a:t>
            </a:r>
          </a:p>
          <a:p>
            <a:pPr>
              <a:buFontTx/>
              <a:buChar char="-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Anregungen</a:t>
            </a:r>
          </a:p>
        </p:txBody>
      </p:sp>
    </p:spTree>
    <p:extLst>
      <p:ext uri="{BB962C8B-B14F-4D97-AF65-F5344CB8AC3E}">
        <p14:creationId xmlns:p14="http://schemas.microsoft.com/office/powerpoint/2010/main" val="37470364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A6F872-5F93-45F6-AFF8-06C352674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Rechtsanspruch auf </a:t>
            </a:r>
            <a:r>
              <a:rPr lang="de-DE" dirty="0" err="1"/>
              <a:t>ganztagsbetreuung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E3BAC8-AA78-4677-8CA3-27B898241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67192"/>
          </a:xfrm>
        </p:spPr>
        <p:txBody>
          <a:bodyPr>
            <a:norm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Ganztagsförderungsgesetz</a:t>
            </a:r>
            <a:r>
              <a:rPr lang="de-DE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(für ganz Deutschland)</a:t>
            </a:r>
          </a:p>
          <a:p>
            <a:pPr marL="0" indent="0">
              <a:buNone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de-D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Gesetz zur ganztägigen Förderung von Kindern im Grundschulalter (Ganztagsförderungsgesetz – </a:t>
            </a:r>
            <a:r>
              <a:rPr lang="de-DE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GaFöG</a:t>
            </a:r>
            <a:r>
              <a:rPr lang="de-D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regelt die </a:t>
            </a:r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stufenweise Einführung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des bundesweiten Ganztagsanspruchs ab dem Schuljahr </a:t>
            </a:r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2026/27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. Ab August 2026 haben alle Kinder der ersten Klassenstufe einen Anspruch auf ganztägige Bildung und Betreuung. In den Folgejahren wird der Anspruch auf die Klassenstufen 2 bis 4 erweitert, so dass </a:t>
            </a:r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dem Schuljahr 2029/2030 allen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Kindern der ersten bis vierten Klasse der Rechtsanspruch auf Ganztagsbetreuung zusteht. </a:t>
            </a:r>
          </a:p>
        </p:txBody>
      </p:sp>
    </p:spTree>
    <p:extLst>
      <p:ext uri="{BB962C8B-B14F-4D97-AF65-F5344CB8AC3E}">
        <p14:creationId xmlns:p14="http://schemas.microsoft.com/office/powerpoint/2010/main" val="1697815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7CC20B-26DA-4E31-B5C9-713366D28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Modelle der Ganztagsbetreuung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871223-56AD-472F-9D12-714621ABE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de-DE" sz="4400" dirty="0">
                <a:latin typeface="Arial" panose="020B0604020202020204" pitchFamily="34" charset="0"/>
                <a:cs typeface="Arial" panose="020B0604020202020204" pitchFamily="34" charset="0"/>
              </a:rPr>
              <a:t>Kommunale flexible Betreuungsangebote</a:t>
            </a:r>
          </a:p>
          <a:p>
            <a:pPr>
              <a:buFontTx/>
              <a:buChar char="-"/>
            </a:pPr>
            <a:r>
              <a:rPr lang="de-DE" sz="4400" dirty="0">
                <a:latin typeface="Arial" panose="020B0604020202020204" pitchFamily="34" charset="0"/>
                <a:cs typeface="Arial" panose="020B0604020202020204" pitchFamily="34" charset="0"/>
              </a:rPr>
              <a:t>Ganztagsschule in verbindlicher Form</a:t>
            </a:r>
          </a:p>
          <a:p>
            <a:pPr>
              <a:buFontTx/>
              <a:buChar char="-"/>
            </a:pPr>
            <a:r>
              <a:rPr lang="de-DE" sz="4400" dirty="0">
                <a:latin typeface="Arial" panose="020B0604020202020204" pitchFamily="34" charset="0"/>
                <a:cs typeface="Arial" panose="020B0604020202020204" pitchFamily="34" charset="0"/>
              </a:rPr>
              <a:t>Ganztagsschule in </a:t>
            </a:r>
            <a:r>
              <a:rPr lang="de-DE" sz="4400" dirty="0" err="1">
                <a:latin typeface="Arial" panose="020B0604020202020204" pitchFamily="34" charset="0"/>
                <a:cs typeface="Arial" panose="020B0604020202020204" pitchFamily="34" charset="0"/>
              </a:rPr>
              <a:t>Wahlform</a:t>
            </a:r>
            <a:endParaRPr lang="de-DE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03598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4651E0-DB26-4C1B-A418-5BEE8EB7D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ommunales Angebot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015AA7-B4E5-4247-94A1-B72008415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242000" cy="4302600"/>
          </a:xfrm>
        </p:spPr>
        <p:txBody>
          <a:bodyPr>
            <a:norm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Wie bisher, </a:t>
            </a:r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Hort und Kernzeit</a:t>
            </a:r>
          </a:p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Vorteile: sehr flexibel, z.B. so wie derzeit an der GS Kirchzarten</a:t>
            </a:r>
          </a:p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Nachteile: </a:t>
            </a:r>
          </a:p>
          <a:p>
            <a:pPr>
              <a:buFontTx/>
              <a:buChar char="-"/>
            </a:pPr>
            <a:r>
              <a:rPr lang="de-DE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deckt den Bedarf nicht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, dieser wird mit dem Rechtsanspruch sogar nochmal deutlich wachsen</a:t>
            </a:r>
          </a:p>
          <a:p>
            <a:pPr>
              <a:buFontTx/>
              <a:buChar char="-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täglich unterschiedliche Gruppen </a:t>
            </a:r>
          </a:p>
          <a:p>
            <a:pPr>
              <a:buFontTx/>
              <a:buChar char="-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keine Lehrkräfte am Nachmittagsprogramm beteiligt</a:t>
            </a:r>
          </a:p>
          <a:p>
            <a:pPr>
              <a:buFontTx/>
              <a:buChar char="-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für Eltern kostenpflichtig, finanziert durch Elternbeiträge, Landeszuschüsse und vor allem durch die Gemeinde</a:t>
            </a:r>
          </a:p>
        </p:txBody>
      </p:sp>
    </p:spTree>
    <p:extLst>
      <p:ext uri="{BB962C8B-B14F-4D97-AF65-F5344CB8AC3E}">
        <p14:creationId xmlns:p14="http://schemas.microsoft.com/office/powerpoint/2010/main" val="28782307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6049D4-078D-4905-B762-90A8C1C22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Ganztagsschule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C94CC31-8F45-4C9A-BED7-0E7FE0051E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Wahlform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9C34553-61EB-4ED9-80D2-5AD5C0271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3374164"/>
          </a:xfrm>
        </p:spPr>
        <p:txBody>
          <a:bodyPr>
            <a:normAutofit/>
          </a:bodyPr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Zum Beginn des Schuljahres können Kinder </a:t>
            </a:r>
            <a:r>
              <a:rPr lang="de-DE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an-, bzw. abgemeldet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Modelle 3 - 5 Tage, 7 oder 8 Stunden am Tag	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Ergänzende Angebote der Gemeinde  (5. Tag und bis 17:00 Uhr kostenpflichtig)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A46B8F1-4E19-4391-9CC7-62F74CBEDF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 verbindlicher Form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A6839A6-7435-4B74-9ACB-61B56E779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2926051"/>
            <a:ext cx="5393100" cy="3202291"/>
          </a:xfrm>
        </p:spPr>
        <p:txBody>
          <a:bodyPr>
            <a:normAutofit/>
          </a:bodyPr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Teilnahme für alle Kinder der Schule </a:t>
            </a:r>
            <a:r>
              <a:rPr lang="de-DE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verpflichtend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Modelle 3-5 Tage, 7 oder 8 Stunden am Tag 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Ergänzende Angebote der Gemeinde (5. Tag und bis 17:00 Uhr kostenpflichtig)</a:t>
            </a:r>
          </a:p>
        </p:txBody>
      </p:sp>
    </p:spTree>
    <p:extLst>
      <p:ext uri="{BB962C8B-B14F-4D97-AF65-F5344CB8AC3E}">
        <p14:creationId xmlns:p14="http://schemas.microsoft.com/office/powerpoint/2010/main" val="4180858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8B473F-6B36-4DB4-A1CD-EE125DDA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Rahmenbedingungen: „In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Wahlform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“ 4 Tage - 7 Stunden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0B01B0-E02D-4191-A1FC-AF687C3F5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677504"/>
          </a:xfrm>
        </p:spPr>
        <p:txBody>
          <a:bodyPr/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Alle Kinder können angemeldet werden und bekommen einen Platz</a:t>
            </a: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Abfrage immer im 2. Schulhalbjahr für das darauffolgende Schuljahr</a:t>
            </a:r>
          </a:p>
          <a:p>
            <a:r>
              <a:rPr lang="de-DE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Tage 07:55 – 14:55 Uhr -&gt; Schulpflicht</a:t>
            </a: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Keine Kosten für die Eltern  (außer dem Mittagessen)</a:t>
            </a: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-&gt; keine anderen kommunalen Betreuungsangebote an der Schule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62585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39A5C3-D01E-4A3F-AE52-8B8859E86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Ein tag an einer Ganztagschule in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Wahlform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B3FFB6-63A8-4DA8-B4DE-EF9AB9574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38528"/>
            <a:ext cx="11029615" cy="5248656"/>
          </a:xfrm>
        </p:spPr>
        <p:txBody>
          <a:bodyPr>
            <a:norm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Wie </a:t>
            </a:r>
            <a:r>
              <a:rPr lang="de-DE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gewohnt Unterricht am Vormittag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1.-5. Stunde in der Klasse. Ende 12:15 Uhr (3. u. 4. Klasse einmal 13:00 Uhr)</a:t>
            </a:r>
          </a:p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Gemeinsames Mittagessen und Mittagspause bis ca. 13:30 Uhr (Gemeinde)</a:t>
            </a:r>
          </a:p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Lernzeit (keine Hausaufgabenzeit) begleitet durch Lehrkräfte; Ende ca. 14:10 Uhr</a:t>
            </a:r>
          </a:p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Päd. Angebote durch Lehrkräfte und ggf. Kooperationspartner (z.B. Sportverein); Ende 14:55 Uhr</a:t>
            </a:r>
          </a:p>
          <a:p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Ergänzendes Betreuungsangebot bis 17:00 Uhr und 5. Tag durch die Gemeinde (kostenpflichtig)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94734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92AD38-AF54-4DFE-B809-6734D0528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Vorteile der Ganztagschule in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Wahlform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4BC895-ADAA-4FB5-BB84-622F560AF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741512"/>
          </a:xfrm>
        </p:spPr>
        <p:txBody>
          <a:bodyPr/>
          <a:lstStyle/>
          <a:p>
            <a:r>
              <a:rPr lang="de-DE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Deckt den Bedarf </a:t>
            </a:r>
            <a:r>
              <a:rPr lang="de-DE" sz="2600" dirty="0">
                <a:latin typeface="Arial" panose="020B0604020202020204" pitchFamily="34" charset="0"/>
                <a:cs typeface="Arial" panose="020B0604020202020204" pitchFamily="34" charset="0"/>
              </a:rPr>
              <a:t>– unabhängig von Arbeitgeberbescheinigungen (</a:t>
            </a:r>
            <a:r>
              <a:rPr lang="de-DE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Zugang für alle Kinder</a:t>
            </a:r>
            <a:r>
              <a:rPr lang="de-DE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de-DE" sz="2600" dirty="0">
                <a:latin typeface="Arial" panose="020B0604020202020204" pitchFamily="34" charset="0"/>
                <a:cs typeface="Arial" panose="020B0604020202020204" pitchFamily="34" charset="0"/>
              </a:rPr>
              <a:t>Rhythmisiertes Ganztagsprogramm</a:t>
            </a:r>
          </a:p>
          <a:p>
            <a:r>
              <a:rPr lang="de-DE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Kostenlos für Eltern</a:t>
            </a:r>
          </a:p>
          <a:p>
            <a:r>
              <a:rPr lang="de-DE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Entlastung der Elternhäuser </a:t>
            </a:r>
            <a:r>
              <a:rPr lang="de-DE" sz="2600" dirty="0">
                <a:latin typeface="Arial" panose="020B0604020202020204" pitchFamily="34" charset="0"/>
                <a:cs typeface="Arial" panose="020B0604020202020204" pitchFamily="34" charset="0"/>
              </a:rPr>
              <a:t>(Lernzeit -&gt; keine Hausaufgaben) </a:t>
            </a:r>
          </a:p>
          <a:p>
            <a:r>
              <a:rPr lang="de-DE" sz="2600" dirty="0">
                <a:latin typeface="Arial" panose="020B0604020202020204" pitchFamily="34" charset="0"/>
                <a:cs typeface="Arial" panose="020B0604020202020204" pitchFamily="34" charset="0"/>
              </a:rPr>
              <a:t>Zugang zu Bildungsangeboten der Kooperationspartner</a:t>
            </a:r>
          </a:p>
          <a:p>
            <a:r>
              <a:rPr lang="de-DE" sz="2600" dirty="0">
                <a:latin typeface="Arial" panose="020B0604020202020204" pitchFamily="34" charset="0"/>
                <a:cs typeface="Arial" panose="020B0604020202020204" pitchFamily="34" charset="0"/>
              </a:rPr>
              <a:t>Jährliche Flexibilität, um auf neue Situationen zu reagieren</a:t>
            </a:r>
          </a:p>
          <a:p>
            <a:r>
              <a:rPr lang="de-DE" sz="2600" dirty="0">
                <a:latin typeface="Arial" panose="020B0604020202020204" pitchFamily="34" charset="0"/>
                <a:cs typeface="Arial" panose="020B0604020202020204" pitchFamily="34" charset="0"/>
              </a:rPr>
              <a:t>Niemand „muss“ in die Ganztagsbetreuung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13135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2544ED-DA9A-4E5C-B8F2-98B5F05C8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Der Weg zur Ganztagsschule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C807A6-8FC4-447E-A186-6FE62F1F0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5125560"/>
          </a:xfrm>
        </p:spPr>
        <p:txBody>
          <a:bodyPr>
            <a:norm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Entscheidung: Schulträger (Gemeinde Kirchzarten)</a:t>
            </a: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Gestaltung: Schule (Konzept und Umsetzung)</a:t>
            </a:r>
          </a:p>
          <a:p>
            <a:r>
              <a:rPr lang="de-DE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Mitbeteiligungsmöglichkeiten der Eltern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buFontTx/>
              <a:buChar char="-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Teilnahme an Veranstaltungen wie dieser</a:t>
            </a:r>
          </a:p>
          <a:p>
            <a:pPr>
              <a:buFontTx/>
              <a:buChar char="-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Mitarbeit im Elternbeirat </a:t>
            </a:r>
          </a:p>
          <a:p>
            <a:pPr>
              <a:buFontTx/>
              <a:buChar char="-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Anhörung der Schulkonferenz</a:t>
            </a:r>
          </a:p>
          <a:p>
            <a:pPr>
              <a:buFontTx/>
              <a:buChar char="-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Arbeitsgruppen im Rahmen der Konzepterarbeitung</a:t>
            </a:r>
          </a:p>
          <a:p>
            <a:pPr>
              <a:buFontTx/>
              <a:buChar char="-"/>
            </a:pPr>
            <a:endParaRPr lang="de-DE" dirty="0"/>
          </a:p>
          <a:p>
            <a:pPr marL="0" indent="0">
              <a:buNone/>
            </a:pP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55170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e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TM03457464[[fn=Dividende]]</Template>
  <TotalTime>0</TotalTime>
  <Words>507</Words>
  <Application>Microsoft Office PowerPoint</Application>
  <PresentationFormat>Breitbild</PresentationFormat>
  <Paragraphs>62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Wingdings 2</vt:lpstr>
      <vt:lpstr>Dividende</vt:lpstr>
      <vt:lpstr>Ganztagsbetreuung</vt:lpstr>
      <vt:lpstr>Rechtsanspruch auf ganztagsbetreuung</vt:lpstr>
      <vt:lpstr>Modelle der Ganztagsbetreuung</vt:lpstr>
      <vt:lpstr>Kommunales Angebot</vt:lpstr>
      <vt:lpstr>Ganztagsschule</vt:lpstr>
      <vt:lpstr>Rahmenbedingungen: „In Wahlform“ 4 Tage - 7 Stunden</vt:lpstr>
      <vt:lpstr>Ein tag an einer Ganztagschule in Wahlform</vt:lpstr>
      <vt:lpstr>Vorteile der Ganztagschule in Wahlform</vt:lpstr>
      <vt:lpstr>Der Weg zur Ganztagsschule</vt:lpstr>
      <vt:lpstr>Sammlung / Austausch / Ins Gespräch kommen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Ganztagsbetreuung</dc:title>
  <dc:creator>Schulleitung</dc:creator>
  <cp:lastModifiedBy>GS Kirchzarten</cp:lastModifiedBy>
  <cp:revision>47</cp:revision>
  <dcterms:created xsi:type="dcterms:W3CDTF">2024-06-13T09:42:47Z</dcterms:created>
  <dcterms:modified xsi:type="dcterms:W3CDTF">2024-07-02T12:12:44Z</dcterms:modified>
</cp:coreProperties>
</file>