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8" r:id="rId2"/>
    <p:sldId id="256" r:id="rId3"/>
    <p:sldId id="278" r:id="rId4"/>
    <p:sldId id="289" r:id="rId5"/>
    <p:sldId id="284" r:id="rId6"/>
    <p:sldId id="285" r:id="rId7"/>
    <p:sldId id="267" r:id="rId8"/>
    <p:sldId id="257" r:id="rId9"/>
    <p:sldId id="277" r:id="rId10"/>
    <p:sldId id="258" r:id="rId11"/>
    <p:sldId id="276" r:id="rId12"/>
    <p:sldId id="282" r:id="rId13"/>
    <p:sldId id="283" r:id="rId14"/>
    <p:sldId id="261" r:id="rId15"/>
    <p:sldId id="260" r:id="rId16"/>
    <p:sldId id="262" r:id="rId17"/>
    <p:sldId id="263" r:id="rId18"/>
    <p:sldId id="266" r:id="rId19"/>
    <p:sldId id="268" r:id="rId20"/>
    <p:sldId id="271" r:id="rId21"/>
    <p:sldId id="269" r:id="rId22"/>
    <p:sldId id="280" r:id="rId23"/>
    <p:sldId id="275" r:id="rId24"/>
    <p:sldId id="273" r:id="rId25"/>
    <p:sldId id="279" r:id="rId26"/>
    <p:sldId id="274" r:id="rId27"/>
    <p:sldId id="286" r:id="rId28"/>
    <p:sldId id="287" r:id="rId29"/>
    <p:sldId id="290" r:id="rId3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12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1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ADCA-9BC3-4699-9CA8-4B9135854BFC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12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433C6-A429-4878-B2FF-BA3B4E8148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23D1B-4531-4A6D-874D-9D9679209C04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4945-87BA-41AF-81AE-EA84235D32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1128-9B55-4E99-8E01-FA7F9A38595F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93145-D138-41CC-B727-F96C36A25A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DE89-AB2F-4026-B725-A1F721A1BC67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3EB3-BD1F-45FF-9918-39D48E0E4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EF8C-AA79-4C78-8C96-A3BC0EFFB1EF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CE79-F439-4754-BE8E-217032FD0C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A85D-F2E1-464B-91A2-4767DA2E5F82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A89C-58AC-4BF8-900C-B900A2B94E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DB9C-AFC9-411D-A896-3D32A335F854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7B95-A1A5-483A-86FC-5287608780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CFFF-DBE1-40E8-A422-2EEF3F56CB1E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A996-2AA8-433F-8BEB-D13B498A75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0743-277D-4B4A-AD3D-BECEF66A7582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8D3E-C5A2-4D30-8323-138BF3996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Abgerundetes Rechteck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A25F-CF9A-4CAA-9CD6-6EBD149B2053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329C-F78E-4E40-A639-00353B9C66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DBA6-BC71-4FF0-A679-8CEEF53A63DE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1C3E7-39D0-4A8E-9AF4-41021FC1D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Abgerundetes Rechtec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elplatzhalt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29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BAB03-C4FA-43E9-AE96-CAD5EF228F07}" type="datetimeFigureOut">
              <a:rPr lang="de-DE"/>
              <a:pPr>
                <a:defRPr/>
              </a:pPr>
              <a:t>16.01.2023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6C7DCC44-C3A2-4021-B8CD-75D6790FEF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05" r:id="rId2"/>
    <p:sldLayoutId id="2147484113" r:id="rId3"/>
    <p:sldLayoutId id="2147484106" r:id="rId4"/>
    <p:sldLayoutId id="2147484107" r:id="rId5"/>
    <p:sldLayoutId id="2147484108" r:id="rId6"/>
    <p:sldLayoutId id="2147484109" r:id="rId7"/>
    <p:sldLayoutId id="2147484114" r:id="rId8"/>
    <p:sldLayoutId id="2147484115" r:id="rId9"/>
    <p:sldLayoutId id="2147484110" r:id="rId10"/>
    <p:sldLayoutId id="21474841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ogler@grundschule-kirchzarten.de" TargetMode="External"/><Relationship Id="rId2" Type="http://schemas.openxmlformats.org/officeDocument/2006/relationships/hyperlink" Target="mailto:sekretariat@grundschule-kirchzarten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raesslin@grundschule-krichzarten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lo\Pictures\Homepage\2.%20Versuch.wmv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4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A4E97-D376-4B8F-90E7-E05071CE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850106"/>
          </a:xfrm>
        </p:spPr>
        <p:txBody>
          <a:bodyPr/>
          <a:lstStyle/>
          <a:p>
            <a:r>
              <a:rPr lang="de-DE" sz="3500" b="1" dirty="0"/>
              <a:t>Informationsabend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F13448-45A2-45A1-8A2A-3DC818A9F1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640960" cy="5135562"/>
          </a:xfrm>
        </p:spPr>
        <p:txBody>
          <a:bodyPr/>
          <a:lstStyle/>
          <a:p>
            <a:r>
              <a:rPr lang="de-DE" sz="2400" dirty="0">
                <a:latin typeface="Century Gothic" panose="020B0502020202020204" pitchFamily="34" charset="0"/>
              </a:rPr>
              <a:t>Herzlich willkommen </a:t>
            </a:r>
            <a:r>
              <a:rPr lang="de-DE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</a:p>
          <a:p>
            <a:endParaRPr lang="de-DE" sz="2400" dirty="0">
              <a:latin typeface="Century Gothic" panose="020B0502020202020204" pitchFamily="34" charset="0"/>
            </a:endParaRPr>
          </a:p>
          <a:p>
            <a:r>
              <a:rPr lang="de-DE" sz="2400" dirty="0">
                <a:latin typeface="Century Gothic" panose="020B0502020202020204" pitchFamily="34" charset="0"/>
              </a:rPr>
              <a:t>Fragen jederzeit stellen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Fragen, die nur das eigene Kind betreffen, gerne die nächsten Tage telefonisch oder per Email stellen</a:t>
            </a:r>
          </a:p>
          <a:p>
            <a:pPr marL="0" indent="0">
              <a:buNone/>
            </a:pPr>
            <a:r>
              <a:rPr lang="de-DE" sz="1400" dirty="0">
                <a:latin typeface="Century Gothic" panose="020B0502020202020204" pitchFamily="34" charset="0"/>
              </a:rPr>
              <a:t>Kontakt: 07661/98460; </a:t>
            </a:r>
          </a:p>
          <a:p>
            <a:pPr marL="0" indent="0">
              <a:buNone/>
            </a:pPr>
            <a:r>
              <a:rPr lang="de-DE" sz="1400" dirty="0">
                <a:latin typeface="Century Gothic" panose="020B0502020202020204" pitchFamily="34" charset="0"/>
                <a:hlinkClick r:id="rId2"/>
              </a:rPr>
              <a:t>sekretariat@grundschule-kirchzarten.de</a:t>
            </a:r>
            <a:r>
              <a:rPr lang="de-DE" sz="1400" dirty="0">
                <a:latin typeface="Century Gothic" panose="020B0502020202020204" pitchFamily="34" charset="0"/>
              </a:rPr>
              <a:t>, </a:t>
            </a:r>
            <a:r>
              <a:rPr lang="de-DE" sz="1400" dirty="0">
                <a:latin typeface="Century Gothic" panose="020B0502020202020204" pitchFamily="34" charset="0"/>
                <a:hlinkClick r:id="rId3"/>
              </a:rPr>
              <a:t>vogler@grundschule-kirchzarten.de</a:t>
            </a:r>
            <a:r>
              <a:rPr lang="de-DE" sz="1400" dirty="0">
                <a:latin typeface="Century Gothic" panose="020B0502020202020204" pitchFamily="34" charset="0"/>
              </a:rPr>
              <a:t>, </a:t>
            </a:r>
            <a:r>
              <a:rPr lang="de-DE" sz="1400" dirty="0">
                <a:latin typeface="Century Gothic" panose="020B0502020202020204" pitchFamily="34" charset="0"/>
                <a:hlinkClick r:id="rId4"/>
              </a:rPr>
              <a:t>graesslin@grundschule-krichzarten.de</a:t>
            </a:r>
            <a:endParaRPr lang="de-DE" sz="1400" dirty="0">
              <a:latin typeface="Century Gothic" panose="020B0502020202020204" pitchFamily="34" charset="0"/>
            </a:endParaRPr>
          </a:p>
          <a:p>
            <a:r>
              <a:rPr lang="de-DE" sz="2400" dirty="0">
                <a:latin typeface="Century Gothic" panose="020B0502020202020204" pitchFamily="34" charset="0"/>
              </a:rPr>
              <a:t>Die Präsentation steht ab morgen zum Nachlesen auf der Homepage (grundschule-kirchzarten.de)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41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E7AB15C-EA60-4D8C-810C-115634911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53478"/>
            <a:ext cx="2460246" cy="30296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F05645-FD37-4A16-8F79-F54720C45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48914"/>
            <a:ext cx="3144349" cy="23582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08963" cy="1354162"/>
          </a:xfrm>
        </p:spPr>
        <p:txBody>
          <a:bodyPr/>
          <a:lstStyle/>
          <a:p>
            <a:pPr algn="ctr" eaLnBrk="1" hangingPunct="1"/>
            <a:br>
              <a:rPr lang="de-DE" u="sng" dirty="0"/>
            </a:br>
            <a:r>
              <a:rPr lang="de-DE" dirty="0"/>
              <a:t>Klassenzimmer</a:t>
            </a:r>
            <a:r>
              <a:rPr lang="de-DE" u="sng" dirty="0"/>
              <a:t> </a:t>
            </a:r>
            <a:br>
              <a:rPr lang="de-DE" u="sng" dirty="0"/>
            </a:br>
            <a:endParaRPr lang="de-DE" u="sng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29632"/>
            <a:ext cx="4738306" cy="355373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A5AEE-C0B1-4842-83F9-25442AA2E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9" y="1124744"/>
            <a:ext cx="4039509" cy="302963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377856-E17E-4411-8EA4-5028818A8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42" y="4293096"/>
            <a:ext cx="3164135" cy="237310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EC49CA-CA9D-4FBB-9C18-CC5D22559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0" y="1072406"/>
            <a:ext cx="3938580" cy="295393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273" name="Picture 9" descr="C:\Users\Flo\Pictures\Homepage\IMG_5934.JPG"/>
          <p:cNvPicPr>
            <a:picLocks noChangeAspect="1" noChangeArrowheads="1"/>
          </p:cNvPicPr>
          <p:nvPr/>
        </p:nvPicPr>
        <p:blipFill>
          <a:blip r:embed="rId4" cstate="print"/>
          <a:srcRect t="8772" r="6871"/>
          <a:stretch>
            <a:fillRect/>
          </a:stretch>
        </p:blipFill>
        <p:spPr bwMode="auto">
          <a:xfrm>
            <a:off x="755576" y="4293096"/>
            <a:ext cx="3144335" cy="231084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468313" y="135364"/>
            <a:ext cx="8218487" cy="845711"/>
          </a:xfrm>
        </p:spPr>
        <p:txBody>
          <a:bodyPr/>
          <a:lstStyle/>
          <a:p>
            <a:pPr algn="ctr"/>
            <a:r>
              <a:rPr lang="de-DE" dirty="0"/>
              <a:t>Besondere Räume </a:t>
            </a:r>
            <a:br>
              <a:rPr lang="de-DE" u="sng" dirty="0"/>
            </a:br>
            <a:r>
              <a:rPr lang="de-DE" sz="1200" u="sng" dirty="0"/>
              <a:t>Sprechzimmer, Bibliothek, Gruppenarbeitsräume</a:t>
            </a:r>
          </a:p>
        </p:txBody>
      </p:sp>
      <p:pic>
        <p:nvPicPr>
          <p:cNvPr id="11" name="Picture 2" descr="C:\Users\Schulleitung\Pictures\Reck\IMG_2256.JPG">
            <a:extLst>
              <a:ext uri="{FF2B5EF4-FFF2-40B4-BE49-F238E27FC236}">
                <a16:creationId xmlns:a16="http://schemas.microsoft.com/office/drawing/2014/main" id="{ED01608B-2CA0-49CC-85A1-02AAE081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77474"/>
            <a:ext cx="3931822" cy="29488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3EB899-F7C1-4641-8058-EF069ED79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140373"/>
            <a:ext cx="2977126" cy="22328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488832" cy="850106"/>
          </a:xfrm>
        </p:spPr>
        <p:txBody>
          <a:bodyPr/>
          <a:lstStyle/>
          <a:p>
            <a:pPr algn="ctr"/>
            <a:r>
              <a:rPr lang="de-DE" dirty="0"/>
              <a:t>Werkraum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90818"/>
            <a:ext cx="5256584" cy="39424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Schulleitung\Pictures\Homepage\GS Kirchzarten-Werkraum-2-gl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3025"/>
            <a:ext cx="3264450" cy="21419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chulleitung\Pictures\Klasse 3a 15-16\Unterricht 4a\IMG_7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47591"/>
            <a:ext cx="3264450" cy="24483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85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043608" y="188913"/>
            <a:ext cx="6480720" cy="647799"/>
          </a:xfrm>
        </p:spPr>
        <p:txBody>
          <a:bodyPr/>
          <a:lstStyle/>
          <a:p>
            <a:pPr eaLnBrk="1" hangingPunct="1"/>
            <a:r>
              <a:rPr lang="de-DE" dirty="0"/>
              <a:t>  </a:t>
            </a:r>
            <a:r>
              <a:rPr lang="de-DE" sz="1200" dirty="0"/>
              <a:t>Nicht nur im </a:t>
            </a:r>
            <a:r>
              <a:rPr lang="de-DE" sz="3600" dirty="0"/>
              <a:t>Mehrzweckraum</a:t>
            </a:r>
            <a:r>
              <a:rPr lang="de-DE" sz="1200" dirty="0"/>
              <a:t> Digitalisierung mit Augenmaß</a:t>
            </a:r>
            <a:endParaRPr lang="de-DE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3" y="980728"/>
            <a:ext cx="4320480" cy="324036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3385EC-6DD7-42A3-84FF-0A3BC5DFD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36159"/>
            <a:ext cx="3411194" cy="255839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31F359-20F0-47EC-A8AF-DA4DE7B47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01332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00FA70E-F164-4665-984E-AA5A8F85D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71215" y="3986362"/>
            <a:ext cx="3563887" cy="267291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02645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850900"/>
          </a:xfrm>
        </p:spPr>
        <p:txBody>
          <a:bodyPr/>
          <a:lstStyle/>
          <a:p>
            <a:pPr eaLnBrk="1" hangingPunct="1"/>
            <a:r>
              <a:rPr lang="de-DE" dirty="0"/>
              <a:t>Sporthalle</a:t>
            </a:r>
            <a:r>
              <a:rPr lang="de-DE" u="sng" dirty="0"/>
              <a:t> 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875" y="1268413"/>
            <a:ext cx="3454400" cy="2592387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2" descr="C:\Users\Flo\Pictures\Sport 20142015\IMG_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825" y="333375"/>
            <a:ext cx="4705350" cy="35290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Flo\Pictures\Präsentation\IMG_5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8510587" cy="20875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algn="ctr" eaLnBrk="1" hangingPunct="1"/>
            <a:r>
              <a:rPr lang="de-DE" dirty="0"/>
              <a:t>Hort und Kernzeit</a:t>
            </a:r>
          </a:p>
        </p:txBody>
      </p:sp>
      <p:pic>
        <p:nvPicPr>
          <p:cNvPr id="3074" name="Picture 2" descr="C:\Users\Flo\Pictures\Präsentation\IMG_5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593"/>
          <a:stretch>
            <a:fillRect/>
          </a:stretch>
        </p:blipFill>
        <p:spPr>
          <a:xfrm>
            <a:off x="5919788" y="1052513"/>
            <a:ext cx="3116262" cy="2736850"/>
          </a:xfrm>
          <a:ln w="38100" cap="sq">
            <a:solidFill>
              <a:srgbClr val="7030A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Flo\Pictures\Präsentation\IMG_5785.JPG"/>
          <p:cNvPicPr>
            <a:picLocks noChangeAspect="1" noChangeArrowheads="1"/>
          </p:cNvPicPr>
          <p:nvPr/>
        </p:nvPicPr>
        <p:blipFill>
          <a:blip r:embed="rId3" cstate="print"/>
          <a:srcRect r="15687" b="3268"/>
          <a:stretch>
            <a:fillRect/>
          </a:stretch>
        </p:blipFill>
        <p:spPr bwMode="auto">
          <a:xfrm>
            <a:off x="107950" y="1052513"/>
            <a:ext cx="3179763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Flo\Pictures\Präsentation\IMG_5786.JPG"/>
          <p:cNvPicPr>
            <a:picLocks noChangeAspect="1" noChangeArrowheads="1"/>
          </p:cNvPicPr>
          <p:nvPr/>
        </p:nvPicPr>
        <p:blipFill>
          <a:blip r:embed="rId4" cstate="print"/>
          <a:srcRect l="8333" r="12500"/>
          <a:stretch>
            <a:fillRect/>
          </a:stretch>
        </p:blipFill>
        <p:spPr bwMode="auto">
          <a:xfrm>
            <a:off x="6157913" y="4005263"/>
            <a:ext cx="2735262" cy="259238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Flo\Pictures\Präsentation\IMG_5757.JPG"/>
          <p:cNvPicPr>
            <a:picLocks noChangeAspect="1" noChangeArrowheads="1"/>
          </p:cNvPicPr>
          <p:nvPr/>
        </p:nvPicPr>
        <p:blipFill>
          <a:blip r:embed="rId5" cstate="print"/>
          <a:srcRect l="18671" t="10983" r="26966" b="5550"/>
          <a:stretch>
            <a:fillRect/>
          </a:stretch>
        </p:blipFill>
        <p:spPr bwMode="auto">
          <a:xfrm>
            <a:off x="3419475" y="1052513"/>
            <a:ext cx="2376488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1" name="Picture 7" descr="C:\Users\Flo\Pictures\Homepage\IMG_5907.JPG"/>
          <p:cNvPicPr>
            <a:picLocks noChangeAspect="1" noChangeArrowheads="1"/>
          </p:cNvPicPr>
          <p:nvPr/>
        </p:nvPicPr>
        <p:blipFill>
          <a:blip r:embed="rId6" cstate="print"/>
          <a:srcRect l="22684"/>
          <a:stretch>
            <a:fillRect/>
          </a:stretch>
        </p:blipFill>
        <p:spPr bwMode="auto">
          <a:xfrm>
            <a:off x="3240088" y="4005263"/>
            <a:ext cx="2700337" cy="26193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2" name="Picture 8" descr="C:\Users\Flo\Pictures\Homepage\IMG_5911.JPG"/>
          <p:cNvPicPr>
            <a:picLocks noChangeAspect="1" noChangeArrowheads="1"/>
          </p:cNvPicPr>
          <p:nvPr/>
        </p:nvPicPr>
        <p:blipFill>
          <a:blip r:embed="rId7" cstate="print"/>
          <a:srcRect l="11592" r="7382"/>
          <a:stretch>
            <a:fillRect/>
          </a:stretch>
        </p:blipFill>
        <p:spPr bwMode="auto">
          <a:xfrm>
            <a:off x="179388" y="4005263"/>
            <a:ext cx="2849562" cy="26368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272338" cy="908050"/>
          </a:xfrm>
        </p:spPr>
        <p:txBody>
          <a:bodyPr/>
          <a:lstStyle/>
          <a:p>
            <a:pPr eaLnBrk="1" hangingPunct="1"/>
            <a:r>
              <a:rPr lang="de-DE" dirty="0"/>
              <a:t>Pausenhof</a:t>
            </a:r>
          </a:p>
        </p:txBody>
      </p:sp>
      <p:pic>
        <p:nvPicPr>
          <p:cNvPr id="12291" name="Picture 2" descr="C:\Users\Flo\Pictures\Christian Streich an der GS\IMG_13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11145"/>
          <a:stretch>
            <a:fillRect/>
          </a:stretch>
        </p:blipFill>
        <p:spPr>
          <a:xfrm>
            <a:off x="323850" y="908050"/>
            <a:ext cx="3779838" cy="2520950"/>
          </a:xfrm>
          <a:ln w="38100" cap="sq">
            <a:solidFill>
              <a:srgbClr val="92D05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Flo\Pictures\Präsentation\IMG_5753.JPG"/>
          <p:cNvPicPr>
            <a:picLocks noChangeAspect="1" noChangeArrowheads="1"/>
          </p:cNvPicPr>
          <p:nvPr/>
        </p:nvPicPr>
        <p:blipFill>
          <a:blip r:embed="rId3" cstate="print"/>
          <a:srcRect l="8404" t="4482" r="14276" b="12872"/>
          <a:stretch>
            <a:fillRect/>
          </a:stretch>
        </p:blipFill>
        <p:spPr bwMode="auto">
          <a:xfrm>
            <a:off x="323850" y="3616325"/>
            <a:ext cx="3743325" cy="300196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Flo\Pictures\Präsentation\IMG_5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04813"/>
            <a:ext cx="4032250" cy="302418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://www.grundschule-kirchzarten.de/wp-content/uploads/2013/08/IMG_1824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6325"/>
            <a:ext cx="4082249" cy="305910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291512" cy="981075"/>
          </a:xfrm>
        </p:spPr>
        <p:txBody>
          <a:bodyPr/>
          <a:lstStyle/>
          <a:p>
            <a:pPr algn="ctr" eaLnBrk="1" hangingPunct="1"/>
            <a:r>
              <a:rPr lang="de-DE" dirty="0"/>
              <a:t>Verwaltungsräume</a:t>
            </a:r>
          </a:p>
        </p:txBody>
      </p:sp>
      <p:pic>
        <p:nvPicPr>
          <p:cNvPr id="14340" name="Picture 4" descr="C:\Users\Flo\Pictures\Homepage\IMG_5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4412" r="16177" b="11765"/>
          <a:stretch>
            <a:fillRect/>
          </a:stretch>
        </p:blipFill>
        <p:spPr bwMode="auto">
          <a:xfrm>
            <a:off x="3059113" y="1125538"/>
            <a:ext cx="2808287" cy="23399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 descr="C:\Users\Flo\Pictures\Homepage\IMG_5868.JPG"/>
          <p:cNvPicPr>
            <a:picLocks noChangeAspect="1" noChangeArrowheads="1"/>
          </p:cNvPicPr>
          <p:nvPr/>
        </p:nvPicPr>
        <p:blipFill>
          <a:blip r:embed="rId4" cstate="print"/>
          <a:srcRect l="8630" r="3471"/>
          <a:stretch>
            <a:fillRect/>
          </a:stretch>
        </p:blipFill>
        <p:spPr bwMode="auto">
          <a:xfrm>
            <a:off x="179388" y="4221163"/>
            <a:ext cx="8785225" cy="23034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 descr="C:\Users\Flo\Pictures\Homepage\IMG_5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l="2974" r="6617"/>
          <a:stretch>
            <a:fillRect/>
          </a:stretch>
        </p:blipFill>
        <p:spPr bwMode="auto">
          <a:xfrm>
            <a:off x="6011863" y="1089745"/>
            <a:ext cx="2952750" cy="23749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3" name="Picture 7" descr="C:\Users\Flo\Pictures\Homepage\IMG_58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6121" b="3026"/>
          <a:stretch>
            <a:fillRect/>
          </a:stretch>
        </p:blipFill>
        <p:spPr>
          <a:xfrm>
            <a:off x="179388" y="1125538"/>
            <a:ext cx="2736850" cy="2319337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Außerunterrichtliche Aktivitäten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SMV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Feste und Feiern</a:t>
            </a:r>
          </a:p>
          <a:p>
            <a:pPr eaLnBrk="1" hangingPunct="1"/>
            <a:endParaRPr lang="de-DE" dirty="0"/>
          </a:p>
        </p:txBody>
      </p:sp>
      <p:sp>
        <p:nvSpPr>
          <p:cNvPr id="17411" name="Titel 2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Schulleben an unserer Schule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algn="ctr" eaLnBrk="1" hangingPunct="1"/>
            <a:r>
              <a:rPr lang="de-DE" dirty="0" err="1"/>
              <a:t>AG´s</a:t>
            </a:r>
            <a:r>
              <a:rPr lang="de-DE" dirty="0"/>
              <a:t> und Kooperationen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075240" cy="522156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Englisch-AG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Schach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Ballspiele für Mädchen / Jungs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>
                <a:latin typeface="Century Gothic" panose="020B0502020202020204" pitchFamily="34" charset="0"/>
              </a:rPr>
              <a:t>Hockey</a:t>
            </a:r>
            <a:endParaRPr lang="de-DE" dirty="0">
              <a:latin typeface="Century Gothic" panose="020B0502020202020204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Handball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Tennis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Turnen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Ski (Langlauf, Alpin und Skisprung, Skiausfahrt)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Tanz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Schwimm-Kooperation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Kreativ / Kunst-AG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Theater-AG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Chor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(Schulband – pausiert, Bandleiter,-In gesucht </a:t>
            </a:r>
            <a:r>
              <a:rPr lang="de-DE" dirty="0">
                <a:latin typeface="Century Gothic" panose="020B0502020202020204" pitchFamily="34" charset="0"/>
                <a:sym typeface="Wingdings" panose="05000000000000000000" pitchFamily="2" charset="2"/>
              </a:rPr>
              <a:t>)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Juniorhelfer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….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7171" name="Titel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Grundschule Kirchzarten</a:t>
            </a:r>
            <a:br>
              <a:rPr lang="de-DE"/>
            </a:br>
            <a:r>
              <a:rPr lang="de-DE" sz="2000"/>
              <a:t>www.grundschule-kirchzarten.de</a:t>
            </a:r>
            <a:endParaRPr lang="de-DE"/>
          </a:p>
        </p:txBody>
      </p:sp>
      <p:pic>
        <p:nvPicPr>
          <p:cNvPr id="6148" name="Picture 2" descr="C:\Users\Flo\Pictures\Homepage\Vollversamml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3284538"/>
            <a:ext cx="8789988" cy="295275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de-DE" sz="4800" dirty="0"/>
              <a:t>Sport-AGs</a:t>
            </a:r>
          </a:p>
        </p:txBody>
      </p:sp>
      <p:pic>
        <p:nvPicPr>
          <p:cNvPr id="17411" name="Picture 4" descr="C:\Users\Flo\Pictures\Homepage\2014-03-28 11.56.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9888" y="3933825"/>
            <a:ext cx="2814637" cy="1871663"/>
          </a:xfrm>
          <a:ln w="38100" cap="sq">
            <a:solidFill>
              <a:srgbClr val="C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6" descr="DSC_0008"/>
          <p:cNvPicPr>
            <a:picLocks noChangeAspect="1" noChangeArrowheads="1"/>
          </p:cNvPicPr>
          <p:nvPr/>
        </p:nvPicPr>
        <p:blipFill>
          <a:blip r:embed="rId3" cstate="print"/>
          <a:srcRect t="9769"/>
          <a:stretch>
            <a:fillRect/>
          </a:stretch>
        </p:blipFill>
        <p:spPr bwMode="auto">
          <a:xfrm>
            <a:off x="5003800" y="1268413"/>
            <a:ext cx="3948113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Users\Flo\Pictures\Präsentation\IMG_5747.JPG"/>
          <p:cNvPicPr>
            <a:picLocks noChangeAspect="1" noChangeArrowheads="1"/>
          </p:cNvPicPr>
          <p:nvPr/>
        </p:nvPicPr>
        <p:blipFill>
          <a:blip r:embed="rId4" cstate="print"/>
          <a:srcRect l="15056" t="6644" r="15164" b="30201"/>
          <a:stretch>
            <a:fillRect/>
          </a:stretch>
        </p:blipFill>
        <p:spPr bwMode="auto">
          <a:xfrm>
            <a:off x="152400" y="4652963"/>
            <a:ext cx="2547938" cy="17287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Picture 6" descr="C:\Users\Flo\Pictures\Präsentation\IMG_5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250950"/>
            <a:ext cx="3192462" cy="239395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5" name="Picture 7" descr="C:\Users\Flo\Pictures\Homepage\Handstan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4221163"/>
            <a:ext cx="3071813" cy="23034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Flo\Downloads\_MG_0698.JPG"/>
          <p:cNvPicPr>
            <a:picLocks noChangeAspect="1" noChangeArrowheads="1"/>
          </p:cNvPicPr>
          <p:nvPr/>
        </p:nvPicPr>
        <p:blipFill>
          <a:blip r:embed="rId7" cstate="print"/>
          <a:srcRect l="52007" r="13002"/>
          <a:stretch>
            <a:fillRect/>
          </a:stretch>
        </p:blipFill>
        <p:spPr bwMode="auto">
          <a:xfrm>
            <a:off x="3563938" y="1268413"/>
            <a:ext cx="1247775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08050"/>
          </a:xfrm>
        </p:spPr>
        <p:txBody>
          <a:bodyPr/>
          <a:lstStyle/>
          <a:p>
            <a:pPr eaLnBrk="1" hangingPunct="1"/>
            <a:r>
              <a:rPr lang="de-DE" dirty="0"/>
              <a:t>      Wintersportangebote</a:t>
            </a:r>
          </a:p>
        </p:txBody>
      </p:sp>
      <p:pic>
        <p:nvPicPr>
          <p:cNvPr id="18436" name="Picture 3" descr="C:\Users\Flo\Pictures\Skinachmittage 2015\IMG_4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050" y="3716338"/>
            <a:ext cx="3937000" cy="29527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4" descr="C:\Users\Flo\Pictures\Homepage\Skispring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72" y="404664"/>
            <a:ext cx="1533477" cy="309577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5" descr="C:\Users\Flo\Pictures\Homepage\Schlittenfahren.PNG"/>
          <p:cNvPicPr>
            <a:picLocks noChangeAspect="1" noChangeArrowheads="1"/>
          </p:cNvPicPr>
          <p:nvPr/>
        </p:nvPicPr>
        <p:blipFill>
          <a:blip r:embed="rId4" cstate="print"/>
          <a:srcRect l="4716"/>
          <a:stretch>
            <a:fillRect/>
          </a:stretch>
        </p:blipFill>
        <p:spPr bwMode="auto">
          <a:xfrm>
            <a:off x="3347864" y="1124744"/>
            <a:ext cx="3968272" cy="159858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9" name="Picture 7" descr="C:\Users\Flo\Pictures\Homepage\Langlauf AG.PNG"/>
          <p:cNvPicPr>
            <a:picLocks noChangeAspect="1" noChangeArrowheads="1"/>
          </p:cNvPicPr>
          <p:nvPr/>
        </p:nvPicPr>
        <p:blipFill>
          <a:blip r:embed="rId5" cstate="print"/>
          <a:srcRect l="10448" t="2482" r="6681"/>
          <a:stretch>
            <a:fillRect/>
          </a:stretch>
        </p:blipFill>
        <p:spPr bwMode="auto">
          <a:xfrm>
            <a:off x="107950" y="3284538"/>
            <a:ext cx="4783138" cy="33845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Schulleitung\Pictures\Skinachmiitag\Skinachmittage 2017\IMG_017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 bwMode="auto">
          <a:xfrm>
            <a:off x="134701" y="999541"/>
            <a:ext cx="3069147" cy="193386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36104"/>
          </a:xfrm>
        </p:spPr>
        <p:txBody>
          <a:bodyPr/>
          <a:lstStyle/>
          <a:p>
            <a:r>
              <a:rPr lang="de-DE" dirty="0"/>
              <a:t>Kunst, Musik und Theater</a:t>
            </a:r>
          </a:p>
        </p:txBody>
      </p:sp>
      <p:pic>
        <p:nvPicPr>
          <p:cNvPr id="5" name="Picture 5" descr="C:\Users\Flo\Pictures\Homepage\2015-03-02 16.11.30.jpg"/>
          <p:cNvPicPr>
            <a:picLocks noChangeAspect="1" noChangeArrowheads="1"/>
          </p:cNvPicPr>
          <p:nvPr/>
        </p:nvPicPr>
        <p:blipFill>
          <a:blip r:embed="rId3" cstate="print"/>
          <a:srcRect b="6717"/>
          <a:stretch>
            <a:fillRect/>
          </a:stretch>
        </p:blipFill>
        <p:spPr bwMode="auto">
          <a:xfrm>
            <a:off x="441301" y="4049712"/>
            <a:ext cx="3743325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Flo\Pictures\Homepage\Theater 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643" y="1138409"/>
            <a:ext cx="4176713" cy="2771775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2. Versu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 cstate="print"/>
          <a:srcRect t="11955" b="11935"/>
          <a:stretch/>
        </p:blipFill>
        <p:spPr bwMode="auto">
          <a:xfrm>
            <a:off x="4272177" y="4049712"/>
            <a:ext cx="4589914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42F7CB-10BA-478D-B0C9-075AD7480E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47940" y="5733256"/>
            <a:ext cx="1338859" cy="286544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183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362950" cy="981075"/>
          </a:xfrm>
        </p:spPr>
        <p:txBody>
          <a:bodyPr/>
          <a:lstStyle/>
          <a:p>
            <a:pPr algn="ctr"/>
            <a:r>
              <a:rPr lang="de-DE" dirty="0"/>
              <a:t>Winter- und Sommersporttage</a:t>
            </a:r>
          </a:p>
        </p:txBody>
      </p:sp>
      <p:pic>
        <p:nvPicPr>
          <p:cNvPr id="21507" name="Picture 2" descr="C:\Users\Flo\Pictures\Homepage\IMG_4860-300x2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00413" y="1773238"/>
            <a:ext cx="3000375" cy="2249487"/>
          </a:xfrm>
          <a:ln w="38100" cap="sq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6" descr="C:\Users\Flo\Pictures\Homepage\Sommersportt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941888"/>
            <a:ext cx="4897438" cy="16716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8" descr="C:\Users\Flo\Pictures\Homepage\Weitsprung.PNG"/>
          <p:cNvPicPr>
            <a:picLocks noChangeAspect="1" noChangeArrowheads="1"/>
          </p:cNvPicPr>
          <p:nvPr/>
        </p:nvPicPr>
        <p:blipFill>
          <a:blip r:embed="rId4" cstate="print"/>
          <a:srcRect l="5873"/>
          <a:stretch>
            <a:fillRect/>
          </a:stretch>
        </p:blipFill>
        <p:spPr bwMode="auto">
          <a:xfrm>
            <a:off x="6505575" y="1268413"/>
            <a:ext cx="2530475" cy="25209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0" name="Picture 9" descr="C:\Users\Flo\Pictures\Homepage\Tim Skifahr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976563"/>
            <a:ext cx="2449513" cy="18208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Picture 10" descr="C:\Users\Flo\Pictures\Homepage\Gesundheitstag.jpg"/>
          <p:cNvPicPr>
            <a:picLocks noChangeAspect="1" noChangeArrowheads="1"/>
          </p:cNvPicPr>
          <p:nvPr/>
        </p:nvPicPr>
        <p:blipFill>
          <a:blip r:embed="rId6" cstate="print"/>
          <a:srcRect b="11246"/>
          <a:stretch>
            <a:fillRect/>
          </a:stretch>
        </p:blipFill>
        <p:spPr bwMode="auto">
          <a:xfrm>
            <a:off x="107950" y="1052513"/>
            <a:ext cx="3043238" cy="1800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2" name="Picture 11" descr="C:\Users\Flo\Pictures\Homepage\Sommersporttag2.PNG"/>
          <p:cNvPicPr>
            <a:picLocks noChangeAspect="1" noChangeArrowheads="1"/>
          </p:cNvPicPr>
          <p:nvPr/>
        </p:nvPicPr>
        <p:blipFill>
          <a:blip r:embed="rId7" cstate="print"/>
          <a:srcRect r="6904"/>
          <a:stretch>
            <a:fillRect/>
          </a:stretch>
        </p:blipFill>
        <p:spPr bwMode="auto">
          <a:xfrm>
            <a:off x="5148263" y="4278313"/>
            <a:ext cx="3884612" cy="23606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84213" y="0"/>
            <a:ext cx="8002587" cy="1052513"/>
          </a:xfrm>
        </p:spPr>
        <p:txBody>
          <a:bodyPr/>
          <a:lstStyle/>
          <a:p>
            <a:pPr algn="ctr" eaLnBrk="1" hangingPunct="1"/>
            <a:r>
              <a:rPr lang="de-DE" dirty="0"/>
              <a:t>SMV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125538"/>
            <a:ext cx="7772400" cy="4894262"/>
          </a:xfrm>
        </p:spPr>
        <p:txBody>
          <a:bodyPr/>
          <a:lstStyle/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 ab dem 2. Halbjahr Klasse 1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Klassensprecher,-Innentreffen 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Vollversammlung</a:t>
            </a:r>
          </a:p>
          <a:p>
            <a:pPr eaLnBrk="1" hangingPunct="1"/>
            <a:endParaRPr lang="de-DE" dirty="0"/>
          </a:p>
        </p:txBody>
      </p:sp>
      <p:pic>
        <p:nvPicPr>
          <p:cNvPr id="22532" name="Picture 2" descr="C:\Users\Flo\Pictures\Homepage\IMG_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924175"/>
            <a:ext cx="3097212" cy="23225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3" name="Picture 3" descr="C:\Users\Flo\Pictures\Homepage\IMG_3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868863"/>
            <a:ext cx="5400675" cy="18129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4" descr="C:\Users\Flo\Pictures\Homepage\IMG_3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482" y="2205038"/>
            <a:ext cx="3264131" cy="24480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142984"/>
          </a:xfrm>
        </p:spPr>
        <p:txBody>
          <a:bodyPr/>
          <a:lstStyle/>
          <a:p>
            <a:pPr algn="ctr"/>
            <a:r>
              <a:rPr lang="de-DE" sz="2800" dirty="0"/>
              <a:t>Schüler-Eltern-Lehrer-Wanderung / Spielsachenflohmarkt / Schulhofaktionstag</a:t>
            </a:r>
          </a:p>
        </p:txBody>
      </p:sp>
      <p:pic>
        <p:nvPicPr>
          <p:cNvPr id="26628" name="Picture 9" descr="http://www.grundschule-kirchzarten.de/wp-content/uploads/2015/10/P101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019" y="1484784"/>
            <a:ext cx="2713037" cy="20351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29" name="Picture 13" descr="http://www.grundschule-kirchzarten.de/wp-content/uploads/2015/10/MG_2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484313"/>
            <a:ext cx="3022600" cy="2016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0" name="Picture 16" descr="http://www.grundschule-kirchzarten.de/wp-content/uploads/2015/10/MG_2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7" y="3933057"/>
            <a:ext cx="4211201" cy="28090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1" name="Picture 18" descr="http://www.grundschule-kirchzarten.de/wp-content/uploads/2013/10/DSC_7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40227"/>
            <a:ext cx="4248472" cy="282334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0" name="Picture 2" descr="F:\IMG_26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500174"/>
            <a:ext cx="2667018" cy="20002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459788" cy="981075"/>
          </a:xfrm>
        </p:spPr>
        <p:txBody>
          <a:bodyPr/>
          <a:lstStyle/>
          <a:p>
            <a:r>
              <a:rPr lang="de-DE" dirty="0"/>
              <a:t>Feste und Feiern</a:t>
            </a:r>
          </a:p>
        </p:txBody>
      </p:sp>
      <p:pic>
        <p:nvPicPr>
          <p:cNvPr id="23555" name="Picture 2" descr="C:\Users\Flo\Pictures\Abschiedsfeier\DSC_59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19550" y="836613"/>
            <a:ext cx="1200150" cy="180022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3" descr="C:\Users\Flo\Pictures\Abschiedsfeier\DSC_617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549275"/>
            <a:ext cx="3024188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P1040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68413"/>
            <a:ext cx="3240087" cy="21605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7" descr="P10102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3716338"/>
            <a:ext cx="3433763" cy="25733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9" name="Picture 11" descr="IMG_34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286125"/>
            <a:ext cx="2143125" cy="28797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0" name="Picture 15" descr="P10508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2781300"/>
            <a:ext cx="2916238" cy="19431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1" name="Picture 9" descr="IMG_17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869160"/>
            <a:ext cx="2424290" cy="181739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79FAC-67C1-446C-B79E-83DE6962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/>
          <a:lstStyle/>
          <a:p>
            <a:r>
              <a:rPr lang="de-DE" dirty="0">
                <a:latin typeface="Century Gothic" panose="020B0502020202020204" pitchFamily="34" charset="0"/>
              </a:rPr>
              <a:t>Betreuungsangebot Kernzeit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2CA071-C672-4F4A-A7F8-F387464826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568952" cy="5184576"/>
          </a:xfrm>
        </p:spPr>
        <p:txBody>
          <a:bodyPr/>
          <a:lstStyle/>
          <a:p>
            <a:pPr marL="0"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Betreuungszeit bis  14:00 Uhr</a:t>
            </a:r>
          </a:p>
          <a:p>
            <a:pPr marL="0"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 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Ankunft in den jeweiligen Gruppen mit ihrer Erzieherin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Freies Spiel bis 13.00 Uhr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Ab 13.00 gemeinsames Vespern (bitte ein 2. Vesper mitbringen)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Es werden in der Kernzeit keine Hausaufgaben gemacht. 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Abholzeiten 13.00 /  13.30 / 14.00 Uhr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Flyer Homepage</a:t>
            </a:r>
          </a:p>
          <a:p>
            <a:r>
              <a:rPr lang="de-DE" sz="2200" dirty="0">
                <a:latin typeface="Century Gothic" panose="020B0502020202020204" pitchFamily="34" charset="0"/>
              </a:rPr>
              <a:t>Anmeldungen bis zu den Pfingstferien möglich</a:t>
            </a:r>
          </a:p>
          <a:p>
            <a:pPr marL="0" indent="0">
              <a:buNone/>
            </a:pPr>
            <a:endParaRPr lang="de-DE" sz="2200" i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200" i="1" dirty="0">
                <a:latin typeface="Century Gothic" panose="020B0502020202020204" pitchFamily="34" charset="0"/>
              </a:rPr>
              <a:t>Ansprechpartnerin:</a:t>
            </a:r>
          </a:p>
          <a:p>
            <a:pPr marL="0" indent="0">
              <a:buNone/>
            </a:pPr>
            <a:r>
              <a:rPr lang="de-DE" sz="2400" i="1" dirty="0">
                <a:latin typeface="Century Gothic" panose="020B0502020202020204" pitchFamily="34" charset="0"/>
              </a:rPr>
              <a:t>Frau Schuler: h.schuler@kirchzarten.de</a:t>
            </a:r>
          </a:p>
          <a:p>
            <a:endParaRPr lang="de-DE" sz="2400" dirty="0">
              <a:latin typeface="Century Gothic" panose="020B0502020202020204" pitchFamily="34" charset="0"/>
            </a:endParaRPr>
          </a:p>
          <a:p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96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9E54D-6449-4F03-8122-CB3E18D4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792088"/>
          </a:xfrm>
        </p:spPr>
        <p:txBody>
          <a:bodyPr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Betreuungsangebot Hort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505F8B-8D73-4A56-A62A-CD01821EF2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435280" cy="5256584"/>
          </a:xfrm>
        </p:spPr>
        <p:txBody>
          <a:bodyPr/>
          <a:lstStyle/>
          <a:p>
            <a:pPr lvl="0">
              <a:buClr>
                <a:srgbClr val="D34817"/>
              </a:buClr>
            </a:pPr>
            <a:endParaRPr lang="de-DE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Öffnungszeiten Montag bis Freitag 12.15 Uhr bis 17.00 Uhr</a:t>
            </a: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Versorgung der Kinder mit einem warmen Mittagessen (13:00 Uhr, geliefert von  „Kinderleicht genießen“)</a:t>
            </a: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Abbestellungen des Essens eine Woche im Voraus (Montag für den darauffolgenden Montag / Woche)</a:t>
            </a: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Hausaufgabenbetreuung ab 14.00 Uhr</a:t>
            </a: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Kooperation  mit der Schule, den Lehrer*innen </a:t>
            </a:r>
          </a:p>
          <a:p>
            <a:pPr lvl="0"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Förderung der Kinder in ihrer Entwicklung zur eigenverantwortlichen und gesellschaftsfähigen Persönlichkeit</a:t>
            </a:r>
          </a:p>
          <a:p>
            <a:pPr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Ab 15.00 Uhr flexible Freizeitaktivitäten, Kreativangebote</a:t>
            </a:r>
          </a:p>
          <a:p>
            <a:pPr>
              <a:buClr>
                <a:srgbClr val="D34817"/>
              </a:buClr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Abholzeiten jeweils zur vollen Stunde</a:t>
            </a:r>
          </a:p>
          <a:p>
            <a:pPr marL="0" lvl="0" indent="0">
              <a:buClr>
                <a:srgbClr val="D34817"/>
              </a:buClr>
              <a:buNone/>
            </a:pPr>
            <a:endParaRPr lang="de-DE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>
              <a:buClr>
                <a:srgbClr val="D34817"/>
              </a:buClr>
              <a:buNone/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 	</a:t>
            </a:r>
            <a:r>
              <a:rPr lang="de-DE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Flyer mit allen Informationen auf der Homepage</a:t>
            </a:r>
          </a:p>
          <a:p>
            <a:pPr marL="0" lvl="0" indent="0">
              <a:buClr>
                <a:srgbClr val="D34817"/>
              </a:buClr>
              <a:buNone/>
            </a:pPr>
            <a:r>
              <a:rPr lang="de-DE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     	</a:t>
            </a:r>
          </a:p>
          <a:p>
            <a:pPr marL="0" lvl="0" indent="0">
              <a:buClr>
                <a:srgbClr val="D34817"/>
              </a:buClr>
              <a:buNone/>
            </a:pPr>
            <a:r>
              <a:rPr lang="de-DE" sz="2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Ansprechpartnerin: h.schuler@kirchzarten.de</a:t>
            </a:r>
          </a:p>
        </p:txBody>
      </p:sp>
    </p:spTree>
    <p:extLst>
      <p:ext uri="{BB962C8B-B14F-4D97-AF65-F5344CB8AC3E}">
        <p14:creationId xmlns:p14="http://schemas.microsoft.com/office/powerpoint/2010/main" val="2403044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8F2D1-EF39-4777-8712-130A6833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entury Gothic" panose="020B0502020202020204" pitchFamily="34" charset="0"/>
              </a:rPr>
              <a:t>Schülerbeförderung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385A81-AC7B-44AB-9952-AB9ACC7D659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Teilnahme am </a:t>
            </a:r>
            <a:r>
              <a:rPr lang="de-DE" dirty="0" err="1">
                <a:latin typeface="Century Gothic" panose="020B0502020202020204" pitchFamily="34" charset="0"/>
              </a:rPr>
              <a:t>Abosystem</a:t>
            </a:r>
            <a:r>
              <a:rPr lang="de-DE" dirty="0">
                <a:latin typeface="Century Gothic" panose="020B0502020202020204" pitchFamily="34" charset="0"/>
              </a:rPr>
              <a:t> der </a:t>
            </a:r>
            <a:r>
              <a:rPr lang="de-DE" dirty="0" err="1">
                <a:latin typeface="Century Gothic" panose="020B0502020202020204" pitchFamily="34" charset="0"/>
              </a:rPr>
              <a:t>Regiokarte</a:t>
            </a:r>
            <a:r>
              <a:rPr lang="de-DE" dirty="0">
                <a:latin typeface="Century Gothic" panose="020B0502020202020204" pitchFamily="34" charset="0"/>
              </a:rPr>
              <a:t> für Zarten und Neuhäuser (= kostenlose </a:t>
            </a:r>
            <a:r>
              <a:rPr lang="de-DE" dirty="0" err="1">
                <a:latin typeface="Century Gothic" panose="020B0502020202020204" pitchFamily="34" charset="0"/>
              </a:rPr>
              <a:t>Regiokarte</a:t>
            </a:r>
            <a:r>
              <a:rPr lang="de-DE" dirty="0">
                <a:latin typeface="Century Gothic" panose="020B0502020202020204" pitchFamily="34" charset="0"/>
              </a:rPr>
              <a:t>)</a:t>
            </a:r>
          </a:p>
          <a:p>
            <a:r>
              <a:rPr lang="de-DE" dirty="0">
                <a:latin typeface="Century Gothic" panose="020B0502020202020204" pitchFamily="34" charset="0"/>
              </a:rPr>
              <a:t>Am Bastelnachmittag werden die Anträge ausgegeben und können (nur) zentral über die Schule bei die VAG abgegeben werden.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195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473950" cy="792088"/>
          </a:xfrm>
        </p:spPr>
        <p:txBody>
          <a:bodyPr/>
          <a:lstStyle/>
          <a:p>
            <a:pPr algn="ctr"/>
            <a:r>
              <a:rPr lang="de-DE" dirty="0"/>
              <a:t>Herzlich Willkommen  </a:t>
            </a:r>
            <a:br>
              <a:rPr lang="de-DE" dirty="0"/>
            </a:br>
            <a:r>
              <a:rPr lang="de-DE" sz="1400" dirty="0"/>
              <a:t>„Inhaltsverzeichnis“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sz="quarter" idx="1"/>
          </p:nvPr>
        </p:nvSpPr>
        <p:spPr>
          <a:xfrm>
            <a:off x="683569" y="1916832"/>
            <a:ext cx="7992120" cy="4320480"/>
          </a:xfrm>
        </p:spPr>
        <p:txBody>
          <a:bodyPr/>
          <a:lstStyle/>
          <a:p>
            <a:r>
              <a:rPr lang="de-DE" sz="2400" dirty="0">
                <a:latin typeface="Century Gothic" panose="020B0502020202020204" pitchFamily="34" charset="0"/>
              </a:rPr>
              <a:t>Fahrplan bis zur Einschulung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„Schulfähigkeit“ – was bedeutet das?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Die ersten Wochen – das erste Schuljahr – die Grundschulzeit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Unser Schulhaus – Schulhausrundgang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Schulleben – Außerunterrichtliche Aktivitäten 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Betreuung an  der Grundschule Kirchzarten</a:t>
            </a:r>
          </a:p>
          <a:p>
            <a:endParaRPr lang="de-DE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C986D-21D3-416D-B7BC-0DD5A7E4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entury Gothic" panose="020B0502020202020204" pitchFamily="34" charset="0"/>
              </a:rPr>
              <a:t>Fahrplan bis zur Einschulung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9AAA73-B943-4CAF-9857-49D231A7F2E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>
                <a:latin typeface="Century Gothic" panose="020B0502020202020204" pitchFamily="34" charset="0"/>
              </a:rPr>
              <a:t>Informationsabend (heute)</a:t>
            </a:r>
          </a:p>
          <a:p>
            <a:r>
              <a:rPr lang="de-DE" dirty="0">
                <a:latin typeface="Century Gothic" panose="020B0502020202020204" pitchFamily="34" charset="0"/>
              </a:rPr>
              <a:t>Kooperationsbesuche im Kindergarten</a:t>
            </a:r>
          </a:p>
          <a:p>
            <a:r>
              <a:rPr lang="de-DE" dirty="0">
                <a:latin typeface="Century Gothic" panose="020B0502020202020204" pitchFamily="34" charset="0"/>
              </a:rPr>
              <a:t>Hospitationsbesuche in der Schule</a:t>
            </a:r>
          </a:p>
          <a:p>
            <a:r>
              <a:rPr lang="de-DE" dirty="0">
                <a:latin typeface="Century Gothic" panose="020B0502020202020204" pitchFamily="34" charset="0"/>
              </a:rPr>
              <a:t>Bastelnachmittag (-&gt; Klasseneinteilung)</a:t>
            </a:r>
          </a:p>
          <a:p>
            <a:r>
              <a:rPr lang="de-DE" dirty="0">
                <a:latin typeface="Century Gothic" panose="020B0502020202020204" pitchFamily="34" charset="0"/>
              </a:rPr>
              <a:t>Schulhofhock </a:t>
            </a:r>
          </a:p>
          <a:p>
            <a:r>
              <a:rPr lang="de-DE" dirty="0">
                <a:latin typeface="Century Gothic" panose="020B0502020202020204" pitchFamily="34" charset="0"/>
              </a:rPr>
              <a:t>Brief zur Einschulung (vor den Ferien –&gt; Lehrer*</a:t>
            </a:r>
            <a:r>
              <a:rPr lang="de-DE" dirty="0" err="1">
                <a:latin typeface="Century Gothic" panose="020B0502020202020204" pitchFamily="34" charset="0"/>
              </a:rPr>
              <a:t>innenzuteilung</a:t>
            </a:r>
            <a:r>
              <a:rPr lang="de-DE" dirty="0">
                <a:latin typeface="Century Gothic" panose="020B0502020202020204" pitchFamily="34" charset="0"/>
              </a:rPr>
              <a:t>)</a:t>
            </a:r>
          </a:p>
          <a:p>
            <a:r>
              <a:rPr lang="de-DE" dirty="0">
                <a:latin typeface="Century Gothic" panose="020B0502020202020204" pitchFamily="34" charset="0"/>
              </a:rPr>
              <a:t>Einschulungsfeier Donnerstag, 14.09.2023 um 10 Uhr auf dem Pausenhof</a:t>
            </a:r>
          </a:p>
          <a:p>
            <a:r>
              <a:rPr lang="de-DE" dirty="0">
                <a:latin typeface="Century Gothic" panose="020B0502020202020204" pitchFamily="34" charset="0"/>
              </a:rPr>
              <a:t>Erster regulärer </a:t>
            </a:r>
            <a:r>
              <a:rPr lang="de-DE">
                <a:latin typeface="Century Gothic" panose="020B0502020202020204" pitchFamily="34" charset="0"/>
              </a:rPr>
              <a:t>Schultag Freitag, 15.09.2023</a:t>
            </a: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E23C7-BB57-4FAF-8B13-822812AD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792088"/>
          </a:xfrm>
        </p:spPr>
        <p:txBody>
          <a:bodyPr/>
          <a:lstStyle/>
          <a:p>
            <a:pPr algn="ctr"/>
            <a:r>
              <a:rPr lang="de-DE" sz="3200" dirty="0"/>
              <a:t>„Schulreif“ – „schulfähig...“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92730C-B710-4A05-8736-87DEC9FF347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91264" cy="5544616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>
                <a:latin typeface="Century Gothic" panose="020B0502020202020204" pitchFamily="34" charset="0"/>
              </a:rPr>
              <a:t>Immer wieder wird die Frage gestellt: Was „muss“ mein Kind können, was muss ich bis zum Schulbeginn üben?“</a:t>
            </a:r>
          </a:p>
          <a:p>
            <a:pPr marL="0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r>
              <a:rPr lang="de-DE" sz="1800" dirty="0">
                <a:latin typeface="Century Gothic" panose="020B0502020202020204" pitchFamily="34" charset="0"/>
              </a:rPr>
              <a:t>Die Kinder müssen vor dem Schuleintritt weder schreiben, lesen noch rechnen können und üben.</a:t>
            </a:r>
          </a:p>
          <a:p>
            <a:pPr marL="0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latin typeface="Century Gothic" panose="020B0502020202020204" pitchFamily="34" charset="0"/>
              </a:rPr>
              <a:t>So kann man das Kind im letzten Kindergartenjahr vorbereiten:</a:t>
            </a:r>
          </a:p>
          <a:p>
            <a:pPr marL="0" indent="0">
              <a:buNone/>
            </a:pPr>
            <a:endParaRPr lang="de-DE" sz="1800" b="1" dirty="0">
              <a:latin typeface="Century Gothic" panose="020B0502020202020204" pitchFamily="34" charset="0"/>
            </a:endParaRPr>
          </a:p>
          <a:p>
            <a:r>
              <a:rPr lang="de-DE" sz="1800" dirty="0">
                <a:latin typeface="Century Gothic" panose="020B0502020202020204" pitchFamily="34" charset="0"/>
              </a:rPr>
              <a:t>Regelmäßig und pünktlich in den Kindergarten gehen.</a:t>
            </a:r>
          </a:p>
          <a:p>
            <a:r>
              <a:rPr lang="de-DE" sz="1800" dirty="0">
                <a:latin typeface="Century Gothic" panose="020B0502020202020204" pitchFamily="34" charset="0"/>
              </a:rPr>
              <a:t>Den Kindern Geschichten vorlesen und so zuhören und verstehen üben</a:t>
            </a:r>
          </a:p>
          <a:p>
            <a:r>
              <a:rPr lang="de-DE" sz="1800" dirty="0">
                <a:latin typeface="Century Gothic" panose="020B0502020202020204" pitchFamily="34" charset="0"/>
              </a:rPr>
              <a:t>Mit den Kindern basteln und malen und so den Umgang mit der Schere und dem Stift üben. (und den eigenen Namen schreiben).</a:t>
            </a:r>
          </a:p>
          <a:p>
            <a:r>
              <a:rPr lang="de-DE" sz="1800" dirty="0">
                <a:latin typeface="Century Gothic" panose="020B0502020202020204" pitchFamily="34" charset="0"/>
              </a:rPr>
              <a:t>Selbständigkeit üben (Abschied am Morgen, an-/umziehen für den Sportunterricht inkl. Schuhe binden, Ordnung in den eigenen Sachen halten,…)</a:t>
            </a:r>
          </a:p>
          <a:p>
            <a:r>
              <a:rPr lang="de-DE" sz="1800" dirty="0">
                <a:latin typeface="Century Gothic" panose="020B0502020202020204" pitchFamily="34" charset="0"/>
              </a:rPr>
              <a:t>Umgang und spielen in der Gruppe </a:t>
            </a:r>
          </a:p>
          <a:p>
            <a:endParaRPr lang="de-DE" sz="1600" dirty="0">
              <a:latin typeface="Century Gothic" panose="020B0502020202020204" pitchFamily="34" charset="0"/>
            </a:endParaRPr>
          </a:p>
          <a:p>
            <a:endParaRPr lang="de-DE" sz="1600" dirty="0">
              <a:latin typeface="Century Gothic" panose="020B0502020202020204" pitchFamily="34" charset="0"/>
            </a:endParaRP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19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BC31-1E51-44F1-9497-9943C166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/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Die ersten Wochen / Monate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CE92DC-E0A0-4881-9B08-B9A5E831BD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124744"/>
            <a:ext cx="8363272" cy="4895056"/>
          </a:xfrm>
        </p:spPr>
        <p:txBody>
          <a:bodyPr/>
          <a:lstStyle/>
          <a:p>
            <a:r>
              <a:rPr lang="de-DE" dirty="0">
                <a:latin typeface="Century Gothic" panose="020B0502020202020204" pitchFamily="34" charset="0"/>
              </a:rPr>
              <a:t>Die Kinder bekommen viel Zeit, um mit Freude und ohne Druck an der Schule anzukommen und als Klassengemeinschaft zusammen zu finden.</a:t>
            </a:r>
          </a:p>
          <a:p>
            <a:r>
              <a:rPr lang="de-DE" dirty="0">
                <a:latin typeface="Century Gothic" panose="020B0502020202020204" pitchFamily="34" charset="0"/>
              </a:rPr>
              <a:t>In der 1. und 2. Klasse gibt es noch keinen klassischen Fachunterricht sondern „AU“ (=Anfangsunterricht)</a:t>
            </a:r>
          </a:p>
          <a:p>
            <a:r>
              <a:rPr lang="de-DE" dirty="0">
                <a:latin typeface="Century Gothic" panose="020B0502020202020204" pitchFamily="34" charset="0"/>
              </a:rPr>
              <a:t>Phasen der konzentrierten Stillarbeit werden behutsam und langsam gesteigert und wechseln mit Spiel, </a:t>
            </a:r>
            <a:r>
              <a:rPr lang="de-DE" dirty="0" err="1">
                <a:latin typeface="Century Gothic" panose="020B0502020202020204" pitchFamily="34" charset="0"/>
              </a:rPr>
              <a:t>Bewegungs</a:t>
            </a:r>
            <a:r>
              <a:rPr lang="de-DE" dirty="0">
                <a:latin typeface="Century Gothic" panose="020B0502020202020204" pitchFamily="34" charset="0"/>
              </a:rPr>
              <a:t>,- Entspannungsphasen</a:t>
            </a:r>
          </a:p>
          <a:p>
            <a:r>
              <a:rPr lang="de-DE" dirty="0">
                <a:latin typeface="Century Gothic" panose="020B0502020202020204" pitchFamily="34" charset="0"/>
              </a:rPr>
              <a:t>Erste kleine Ausflüge und Aktionen zur Stärkung der Gemeinschaft </a:t>
            </a:r>
          </a:p>
        </p:txBody>
      </p:sp>
    </p:spTree>
    <p:extLst>
      <p:ext uri="{BB962C8B-B14F-4D97-AF65-F5344CB8AC3E}">
        <p14:creationId xmlns:p14="http://schemas.microsoft.com/office/powerpoint/2010/main" val="66474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993775"/>
          </a:xfrm>
        </p:spPr>
        <p:txBody>
          <a:bodyPr/>
          <a:lstStyle/>
          <a:p>
            <a:pPr algn="ctr" eaLnBrk="1" hangingPunct="1"/>
            <a:r>
              <a:rPr lang="de-DE" dirty="0"/>
              <a:t>Unterrichtsorganisation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291264" cy="5005536"/>
          </a:xfrm>
        </p:spPr>
        <p:txBody>
          <a:bodyPr/>
          <a:lstStyle/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Klassenlehrerprinzip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Unterrichtszeiten 7.55 Uhr bis 12:15 Uhr (3/4 je einmal bis um 13:05 Uhr)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Zwei 90 Minutenblöcke, eine Einzelstunde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„Lernbänder“ parallel in den einzelnen Klassenstufen und auch jahrgangsübergreifend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2 Bewegungspausen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Förder- und </a:t>
            </a:r>
            <a:r>
              <a:rPr lang="de-DE" sz="2400" dirty="0" err="1">
                <a:latin typeface="Century Gothic" panose="020B0502020202020204" pitchFamily="34" charset="0"/>
              </a:rPr>
              <a:t>Forderangebote</a:t>
            </a:r>
            <a:r>
              <a:rPr lang="de-DE" sz="2400" dirty="0">
                <a:latin typeface="Century Gothic" panose="020B0502020202020204" pitchFamily="34" charset="0"/>
              </a:rPr>
              <a:t>, AGs in der 6. 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Ab 3. Klasse beginnt der Einstieg in „Fachunterricht“ und auch die erste Fremdsprache (</a:t>
            </a:r>
            <a:r>
              <a:rPr lang="de-DE" sz="2400" dirty="0" err="1">
                <a:latin typeface="Century Gothic" panose="020B0502020202020204" pitchFamily="34" charset="0"/>
              </a:rPr>
              <a:t>Französich</a:t>
            </a:r>
            <a:r>
              <a:rPr lang="de-DE" sz="2400" dirty="0">
                <a:latin typeface="Century Gothic" panose="020B0502020202020204" pitchFamily="34" charset="0"/>
              </a:rPr>
              <a:t>)</a:t>
            </a:r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919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850900"/>
          </a:xfrm>
        </p:spPr>
        <p:txBody>
          <a:bodyPr/>
          <a:lstStyle/>
          <a:p>
            <a:pPr algn="ctr" eaLnBrk="1" hangingPunct="1"/>
            <a:r>
              <a:rPr lang="de-DE" u="sng" dirty="0"/>
              <a:t>Unser Schulhaus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sz="quarter" idx="1"/>
          </p:nvPr>
        </p:nvSpPr>
        <p:spPr>
          <a:xfrm>
            <a:off x="611560" y="1196752"/>
            <a:ext cx="8075240" cy="5040560"/>
          </a:xfrm>
        </p:spPr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Foyer - Ort für viele Veranstaltungen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Klassenzimmer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Elternsprechzimmer, Gruppenarbeitsräume, Bibliothek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Werkraum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Sporthalle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Kernzeiträume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Hort 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Pausenhof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Verwaltungsräume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1010250"/>
          <p:cNvPicPr>
            <a:picLocks noChangeAspect="1" noChangeArrowheads="1"/>
          </p:cNvPicPr>
          <p:nvPr/>
        </p:nvPicPr>
        <p:blipFill>
          <a:blip r:embed="rId2" cstate="print"/>
          <a:srcRect t="8758" r="7895"/>
          <a:stretch>
            <a:fillRect/>
          </a:stretch>
        </p:blipFill>
        <p:spPr bwMode="auto">
          <a:xfrm>
            <a:off x="302868" y="3354446"/>
            <a:ext cx="4347324" cy="32289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02513" cy="561975"/>
          </a:xfrm>
        </p:spPr>
        <p:txBody>
          <a:bodyPr/>
          <a:lstStyle/>
          <a:p>
            <a:pPr algn="ctr"/>
            <a:r>
              <a:rPr lang="de-DE" dirty="0"/>
              <a:t>Foyer</a:t>
            </a:r>
          </a:p>
        </p:txBody>
      </p:sp>
      <p:pic>
        <p:nvPicPr>
          <p:cNvPr id="4" name="Picture 2" descr="C:\Users\Flo\Pictures\Homepage\Vollversammlun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2869" y="1277586"/>
            <a:ext cx="4567676" cy="15347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5DA6CF-370F-480B-BB5D-75F519972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68" y="4108798"/>
            <a:ext cx="3721744" cy="24745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E972E39-6FAC-409C-AD81-5A6521212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9886"/>
            <a:ext cx="3851917" cy="28889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ctylos">
  <a:themeElements>
    <a:clrScheme name="Dactylo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769</Words>
  <Application>Microsoft Office PowerPoint</Application>
  <PresentationFormat>Bildschirmpräsentation (4:3)</PresentationFormat>
  <Paragraphs>135</Paragraphs>
  <Slides>29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Century Gothic</vt:lpstr>
      <vt:lpstr>Franklin Gothic Book</vt:lpstr>
      <vt:lpstr>Perpetua</vt:lpstr>
      <vt:lpstr>Wingdings</vt:lpstr>
      <vt:lpstr>Wingdings 2</vt:lpstr>
      <vt:lpstr>Dactylos</vt:lpstr>
      <vt:lpstr>Informationsabend 2023</vt:lpstr>
      <vt:lpstr>Grundschule Kirchzarten www.grundschule-kirchzarten.de</vt:lpstr>
      <vt:lpstr>Herzlich Willkommen   „Inhaltsverzeichnis“</vt:lpstr>
      <vt:lpstr>Fahrplan bis zur Einschulung</vt:lpstr>
      <vt:lpstr>„Schulreif“ – „schulfähig...“</vt:lpstr>
      <vt:lpstr>Die ersten Wochen / Monate</vt:lpstr>
      <vt:lpstr>Unterrichtsorganisation</vt:lpstr>
      <vt:lpstr>Unser Schulhaus</vt:lpstr>
      <vt:lpstr>Foyer</vt:lpstr>
      <vt:lpstr> Klassenzimmer  </vt:lpstr>
      <vt:lpstr>Besondere Räume  Sprechzimmer, Bibliothek, Gruppenarbeitsräume</vt:lpstr>
      <vt:lpstr>Werkraum</vt:lpstr>
      <vt:lpstr>  Nicht nur im Mehrzweckraum Digitalisierung mit Augenmaß</vt:lpstr>
      <vt:lpstr>Sporthalle </vt:lpstr>
      <vt:lpstr>Hort und Kernzeit</vt:lpstr>
      <vt:lpstr>Pausenhof</vt:lpstr>
      <vt:lpstr>Verwaltungsräume</vt:lpstr>
      <vt:lpstr>Schulleben an unserer Schule</vt:lpstr>
      <vt:lpstr>AG´s und Kooperationen</vt:lpstr>
      <vt:lpstr>Sport-AGs</vt:lpstr>
      <vt:lpstr>      Wintersportangebote</vt:lpstr>
      <vt:lpstr>Kunst, Musik und Theater</vt:lpstr>
      <vt:lpstr>Winter- und Sommersporttage</vt:lpstr>
      <vt:lpstr>SMV</vt:lpstr>
      <vt:lpstr>Schüler-Eltern-Lehrer-Wanderung / Spielsachenflohmarkt / Schulhofaktionstag</vt:lpstr>
      <vt:lpstr>Feste und Feiern</vt:lpstr>
      <vt:lpstr>Betreuungsangebot Kernzeit</vt:lpstr>
      <vt:lpstr>Betreuungsangebot Hort</vt:lpstr>
      <vt:lpstr>Schülerbeförderung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Grundschule Kirchzarten</dc:title>
  <dc:creator>Flo</dc:creator>
  <cp:lastModifiedBy>Schulleitung</cp:lastModifiedBy>
  <cp:revision>216</cp:revision>
  <dcterms:created xsi:type="dcterms:W3CDTF">2015-01-21T18:50:53Z</dcterms:created>
  <dcterms:modified xsi:type="dcterms:W3CDTF">2023-01-16T11:13:13Z</dcterms:modified>
</cp:coreProperties>
</file>